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57" r:id="rId4"/>
    <p:sldId id="258" r:id="rId5"/>
    <p:sldId id="259" r:id="rId6"/>
    <p:sldId id="263" r:id="rId7"/>
    <p:sldId id="265" r:id="rId8"/>
    <p:sldId id="267" r:id="rId9"/>
    <p:sldId id="266" r:id="rId10"/>
    <p:sldId id="273" r:id="rId11"/>
    <p:sldId id="274" r:id="rId12"/>
    <p:sldId id="268" r:id="rId13"/>
    <p:sldId id="269" r:id="rId14"/>
    <p:sldId id="270" r:id="rId15"/>
    <p:sldId id="275" r:id="rId16"/>
    <p:sldId id="271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5" autoAdjust="0"/>
  </p:normalViewPr>
  <p:slideViewPr>
    <p:cSldViewPr snapToGrid="0" snapToObjects="1"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3/18/2014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</a:t>
            </a:r>
            <a:r>
              <a:rPr lang="en-US" sz="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2014-2237C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3/18/2014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3/18/2014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3/18/2014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wmf"/><Relationship Id="rId12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hyperlink" Target="mailto:jcjone@sandia.gov" TargetMode="Externa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2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6.emf"/><Relationship Id="rId9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wmf"/><Relationship Id="rId7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0.jpeg"/><Relationship Id="rId4" Type="http://schemas.openxmlformats.org/officeDocument/2006/relationships/image" Target="../media/image2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\\Citadel\petro\Tag Development\Gen 1.2 Data\Inspection\Optical Images\Whole wafer Pictures after etch NA24 PETRO\DSCN060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0503" y="2596589"/>
            <a:ext cx="1857414" cy="160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961" y="2584597"/>
            <a:ext cx="1770131" cy="160315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20646" y="4369509"/>
            <a:ext cx="7772400" cy="898198"/>
          </a:xfrm>
        </p:spPr>
        <p:txBody>
          <a:bodyPr/>
          <a:lstStyle/>
          <a:p>
            <a:r>
              <a:rPr lang="en-US" dirty="0" smtClean="0"/>
              <a:t>Polarization for Remote Chemical Detection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044352" y="5249852"/>
            <a:ext cx="5641337" cy="593737"/>
          </a:xfrm>
        </p:spPr>
        <p:txBody>
          <a:bodyPr/>
          <a:lstStyle/>
          <a:p>
            <a:r>
              <a:rPr lang="en-US" dirty="0" smtClean="0"/>
              <a:t>Julia Craven Jones - </a:t>
            </a:r>
            <a:r>
              <a:rPr lang="en-US" dirty="0" smtClean="0">
                <a:hlinkClick r:id="rId4"/>
              </a:rPr>
              <a:t>jcjone@sandia.gov</a:t>
            </a:r>
            <a:endParaRPr lang="en-US" dirty="0" smtClean="0"/>
          </a:p>
          <a:p>
            <a:r>
              <a:rPr lang="en-US" sz="1800" dirty="0" smtClean="0"/>
              <a:t>Polarization Techniques &amp; Technology – 24 Mar 2014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2599862"/>
            <a:ext cx="2555155" cy="1587887"/>
            <a:chOff x="2370455" y="1924050"/>
            <a:chExt cx="5473778" cy="3741812"/>
          </a:xfrm>
        </p:grpSpPr>
        <p:grpSp>
          <p:nvGrpSpPr>
            <p:cNvPr id="8" name="Group 7"/>
            <p:cNvGrpSpPr/>
            <p:nvPr/>
          </p:nvGrpSpPr>
          <p:grpSpPr>
            <a:xfrm>
              <a:off x="2370455" y="1924050"/>
              <a:ext cx="5473778" cy="3741812"/>
              <a:chOff x="2370455" y="1924050"/>
              <a:chExt cx="5473778" cy="374181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370455" y="1924050"/>
                <a:ext cx="5473778" cy="3741812"/>
                <a:chOff x="2370455" y="1924050"/>
                <a:chExt cx="4403090" cy="3009902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370455" y="1924050"/>
                  <a:ext cx="4403090" cy="3009900"/>
                </a:xfrm>
                <a:prstGeom prst="rect">
                  <a:avLst/>
                </a:prstGeom>
                <a:solidFill>
                  <a:srgbClr val="EDF3E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4587845" y="4442075"/>
                  <a:ext cx="830368" cy="413641"/>
                </a:xfrm>
                <a:custGeom>
                  <a:avLst/>
                  <a:gdLst>
                    <a:gd name="connsiteX0" fmla="*/ 0 w 624840"/>
                    <a:gd name="connsiteY0" fmla="*/ 0 h 237071"/>
                    <a:gd name="connsiteX1" fmla="*/ 114300 w 624840"/>
                    <a:gd name="connsiteY1" fmla="*/ 236220 h 237071"/>
                    <a:gd name="connsiteX2" fmla="*/ 441960 w 624840"/>
                    <a:gd name="connsiteY2" fmla="*/ 83820 h 237071"/>
                    <a:gd name="connsiteX3" fmla="*/ 624840 w 624840"/>
                    <a:gd name="connsiteY3" fmla="*/ 213360 h 237071"/>
                    <a:gd name="connsiteX0" fmla="*/ 0 w 624840"/>
                    <a:gd name="connsiteY0" fmla="*/ 0 h 237071"/>
                    <a:gd name="connsiteX1" fmla="*/ 114300 w 624840"/>
                    <a:gd name="connsiteY1" fmla="*/ 236220 h 237071"/>
                    <a:gd name="connsiteX2" fmla="*/ 441960 w 624840"/>
                    <a:gd name="connsiteY2" fmla="*/ 83820 h 237071"/>
                    <a:gd name="connsiteX3" fmla="*/ 624840 w 624840"/>
                    <a:gd name="connsiteY3" fmla="*/ 84064 h 237071"/>
                    <a:gd name="connsiteX0" fmla="*/ 0 w 624840"/>
                    <a:gd name="connsiteY0" fmla="*/ 154 h 236374"/>
                    <a:gd name="connsiteX1" fmla="*/ 114300 w 624840"/>
                    <a:gd name="connsiteY1" fmla="*/ 236374 h 236374"/>
                    <a:gd name="connsiteX2" fmla="*/ 362077 w 624840"/>
                    <a:gd name="connsiteY2" fmla="*/ 154 h 236374"/>
                    <a:gd name="connsiteX3" fmla="*/ 624840 w 624840"/>
                    <a:gd name="connsiteY3" fmla="*/ 84218 h 236374"/>
                    <a:gd name="connsiteX0" fmla="*/ 0 w 624840"/>
                    <a:gd name="connsiteY0" fmla="*/ 0 h 236220"/>
                    <a:gd name="connsiteX1" fmla="*/ 114300 w 624840"/>
                    <a:gd name="connsiteY1" fmla="*/ 236220 h 236220"/>
                    <a:gd name="connsiteX2" fmla="*/ 362077 w 624840"/>
                    <a:gd name="connsiteY2" fmla="*/ 0 h 236220"/>
                    <a:gd name="connsiteX3" fmla="*/ 624840 w 624840"/>
                    <a:gd name="connsiteY3" fmla="*/ 84064 h 236220"/>
                    <a:gd name="connsiteX0" fmla="*/ 0 w 624840"/>
                    <a:gd name="connsiteY0" fmla="*/ 64648 h 301470"/>
                    <a:gd name="connsiteX1" fmla="*/ 114300 w 624840"/>
                    <a:gd name="connsiteY1" fmla="*/ 300868 h 301470"/>
                    <a:gd name="connsiteX2" fmla="*/ 362077 w 624840"/>
                    <a:gd name="connsiteY2" fmla="*/ 0 h 301470"/>
                    <a:gd name="connsiteX3" fmla="*/ 624840 w 624840"/>
                    <a:gd name="connsiteY3" fmla="*/ 148712 h 301470"/>
                    <a:gd name="connsiteX0" fmla="*/ 0 w 624840"/>
                    <a:gd name="connsiteY0" fmla="*/ 90015 h 326837"/>
                    <a:gd name="connsiteX1" fmla="*/ 114300 w 624840"/>
                    <a:gd name="connsiteY1" fmla="*/ 326235 h 326837"/>
                    <a:gd name="connsiteX2" fmla="*/ 362077 w 624840"/>
                    <a:gd name="connsiteY2" fmla="*/ 25367 h 326837"/>
                    <a:gd name="connsiteX3" fmla="*/ 431011 w 624840"/>
                    <a:gd name="connsiteY3" fmla="*/ 25367 h 326837"/>
                    <a:gd name="connsiteX4" fmla="*/ 624840 w 624840"/>
                    <a:gd name="connsiteY4" fmla="*/ 174079 h 326837"/>
                    <a:gd name="connsiteX0" fmla="*/ 0 w 624840"/>
                    <a:gd name="connsiteY0" fmla="*/ 87204 h 323942"/>
                    <a:gd name="connsiteX1" fmla="*/ 114300 w 624840"/>
                    <a:gd name="connsiteY1" fmla="*/ 323424 h 323942"/>
                    <a:gd name="connsiteX2" fmla="*/ 314295 w 624840"/>
                    <a:gd name="connsiteY2" fmla="*/ 27529 h 323942"/>
                    <a:gd name="connsiteX3" fmla="*/ 431011 w 624840"/>
                    <a:gd name="connsiteY3" fmla="*/ 22556 h 323942"/>
                    <a:gd name="connsiteX4" fmla="*/ 624840 w 624840"/>
                    <a:gd name="connsiteY4" fmla="*/ 171268 h 323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840" h="323942">
                      <a:moveTo>
                        <a:pt x="0" y="87204"/>
                      </a:moveTo>
                      <a:cubicBezTo>
                        <a:pt x="20320" y="198329"/>
                        <a:pt x="61918" y="333370"/>
                        <a:pt x="114300" y="323424"/>
                      </a:cubicBezTo>
                      <a:cubicBezTo>
                        <a:pt x="166682" y="313478"/>
                        <a:pt x="256043" y="69337"/>
                        <a:pt x="314295" y="27529"/>
                      </a:cubicBezTo>
                      <a:cubicBezTo>
                        <a:pt x="372547" y="-14279"/>
                        <a:pt x="387217" y="-2229"/>
                        <a:pt x="431011" y="22556"/>
                      </a:cubicBezTo>
                      <a:cubicBezTo>
                        <a:pt x="474805" y="47341"/>
                        <a:pt x="598002" y="154819"/>
                        <a:pt x="624840" y="1712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370455" y="1924050"/>
                  <a:ext cx="479065" cy="3009902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849586" y="3188801"/>
                  <a:ext cx="106671" cy="518084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Cloud 24"/>
                <p:cNvSpPr/>
                <p:nvPr/>
              </p:nvSpPr>
              <p:spPr>
                <a:xfrm>
                  <a:off x="2503859" y="1935496"/>
                  <a:ext cx="4233491" cy="2921839"/>
                </a:xfrm>
                <a:prstGeom prst="cloud">
                  <a:avLst/>
                </a:prstGeom>
                <a:noFill/>
                <a:ln>
                  <a:solidFill>
                    <a:srgbClr val="6699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4034955" y="1938870"/>
                  <a:ext cx="2512167" cy="2843531"/>
                  <a:chOff x="-14712" y="-176855"/>
                  <a:chExt cx="2512379" cy="284385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286933" y="-176855"/>
                    <a:ext cx="1210734" cy="2784588"/>
                    <a:chOff x="0" y="-176855"/>
                    <a:chExt cx="1210734" cy="2784588"/>
                  </a:xfrm>
                </p:grpSpPr>
                <p:pic>
                  <p:nvPicPr>
                    <p:cNvPr id="30" name="Picture 29" descr="C:\Users\jcjone\AppData\Local\Microsoft\Windows\Temporary Internet Files\Content.IE5\WGQNEMF6\MC900383996[1].wmf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09550" y="-176855"/>
                      <a:ext cx="905934" cy="9313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1" name="Picture 30" descr="C:\Program Files (x86)\Microsoft Office\MEDIA\CAGCAT10\j0292982.wmf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biLevel thresh="75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1405466"/>
                      <a:ext cx="1210734" cy="12022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3249" b="93141" l="1953" r="95703">
                                <a14:foregroundMark x1="66406" y1="67509" x2="66406" y2="67509"/>
                                <a14:foregroundMark x1="67969" y1="44043" x2="67969" y2="44043"/>
                                <a14:foregroundMark x1="26953" y1="18051" x2="26953" y2="18051"/>
                                <a14:foregroundMark x1="92188" y1="54152" x2="92188" y2="54152"/>
                                <a14:foregroundMark x1="53125" y1="93502" x2="53125" y2="93502"/>
                                <a14:foregroundMark x1="17969" y1="6137" x2="17969" y2="6137"/>
                                <a14:foregroundMark x1="5078" y1="5054" x2="5078" y2="5054"/>
                                <a14:foregroundMark x1="2734" y1="3610" x2="2734" y2="3610"/>
                                <a14:foregroundMark x1="96094" y1="52347" x2="96094" y2="52347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 rot="20774562">
                    <a:off x="-14712" y="1515533"/>
                    <a:ext cx="1066801" cy="1151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494804" y="4119073"/>
                <a:ext cx="665003" cy="52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3631963" y="3153397"/>
              <a:ext cx="1136591" cy="87167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45406" y="3726656"/>
              <a:ext cx="571500" cy="21336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normAutofit fontScale="25000" lnSpcReduction="20000"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Control</a:t>
              </a:r>
            </a:p>
          </p:txBody>
        </p:sp>
        <p:pic>
          <p:nvPicPr>
            <p:cNvPr id="13" name="Picture 12" descr="Samp T coated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1126" y="3294925"/>
              <a:ext cx="495585" cy="46722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201667" y="3734276"/>
              <a:ext cx="515062" cy="21336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normAutofit fontScale="25000" lnSpcReduction="20000"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Device</a:t>
              </a:r>
            </a:p>
          </p:txBody>
        </p:sp>
        <p:pic>
          <p:nvPicPr>
            <p:cNvPr id="15" name="Picture 14" descr="Samp T coated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3523" y="3294925"/>
              <a:ext cx="495585" cy="467223"/>
            </a:xfrm>
            <a:prstGeom prst="rect">
              <a:avLst/>
            </a:prstGeom>
          </p:spPr>
        </p:pic>
        <p:sp>
          <p:nvSpPr>
            <p:cNvPr id="16" name="Rectangular Callout 15"/>
            <p:cNvSpPr/>
            <p:nvPr/>
          </p:nvSpPr>
          <p:spPr bwMode="auto">
            <a:xfrm rot="16200000" flipV="1">
              <a:off x="3721692" y="2952571"/>
              <a:ext cx="945635" cy="1267725"/>
            </a:xfrm>
            <a:prstGeom prst="wedgeRectCallout">
              <a:avLst>
                <a:gd name="adj1" fmla="val -22641"/>
                <a:gd name="adj2" fmla="val 78679"/>
              </a:avLst>
            </a:prstGeom>
            <a:noFill/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3" name="Picture 4" descr="C:\PETRO\Tag Development\Gen 2.0 Data\Roll Coat Development\filled.polished.L7W4B4\0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400" y="2594122"/>
            <a:ext cx="3046661" cy="16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 descr="P0000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49" y="1064355"/>
            <a:ext cx="3238500" cy="217097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" y="319087"/>
            <a:ext cx="7820539" cy="420688"/>
          </a:xfrm>
        </p:spPr>
        <p:txBody>
          <a:bodyPr/>
          <a:lstStyle/>
          <a:p>
            <a:r>
              <a:rPr lang="en-US" dirty="0" smtClean="0"/>
              <a:t>Mueller Matrix Tag Characterization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26" y="971550"/>
            <a:ext cx="4391024" cy="35828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Spectropolarimetric Mueller matrix (MM) measurements of the tags accomplished through a measurement partnership with Polaris Sensor Technologies.</a:t>
            </a:r>
          </a:p>
          <a:p>
            <a:pPr lvl="1"/>
            <a:r>
              <a:rPr lang="en-US" sz="1800" dirty="0" smtClean="0"/>
              <a:t>Full polarimetric characterization over </a:t>
            </a:r>
            <a:r>
              <a:rPr lang="el-GR" sz="1800" dirty="0" smtClean="0"/>
              <a:t>λ</a:t>
            </a:r>
            <a:r>
              <a:rPr lang="en-US" sz="1800" dirty="0" smtClean="0"/>
              <a:t>=0.7-2.3 </a:t>
            </a:r>
            <a:r>
              <a:rPr lang="el-GR" sz="1800" dirty="0" smtClean="0"/>
              <a:t>µ</a:t>
            </a:r>
            <a:r>
              <a:rPr lang="en-US" sz="1800" dirty="0" smtClean="0"/>
              <a:t>m and </a:t>
            </a:r>
            <a:r>
              <a:rPr lang="el-GR" sz="1800" dirty="0"/>
              <a:t>λ</a:t>
            </a:r>
            <a:r>
              <a:rPr lang="en-US" sz="1800" dirty="0" smtClean="0"/>
              <a:t>=4.0-12.0 </a:t>
            </a:r>
            <a:r>
              <a:rPr lang="el-GR" sz="1800" dirty="0"/>
              <a:t>µ</a:t>
            </a:r>
            <a:r>
              <a:rPr lang="en-US" sz="1800" dirty="0" smtClean="0"/>
              <a:t>m. </a:t>
            </a:r>
          </a:p>
          <a:p>
            <a:pPr lvl="1"/>
            <a:r>
              <a:rPr lang="en-US" sz="1800" dirty="0" smtClean="0"/>
              <a:t>NIR, SWIR and LWIR of primary interest due to the availability of COTS uncooled detectors.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1925" y="4472878"/>
            <a:ext cx="4598591" cy="2188900"/>
            <a:chOff x="779463" y="3415505"/>
            <a:chExt cx="4872039" cy="235823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79463" y="3457178"/>
              <a:ext cx="2649538" cy="8755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100" dirty="0">
                  <a:latin typeface="Arial Black" pitchFamily="34" charset="0"/>
                </a:rPr>
                <a:t>FOURIER TRANSFORM SPECTROMETER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>
              <a:off x="3949700" y="5029200"/>
              <a:ext cx="496888" cy="3619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648200" y="3646488"/>
              <a:ext cx="0" cy="496887"/>
            </a:xfrm>
            <a:prstGeom prst="line">
              <a:avLst/>
            </a:prstGeom>
            <a:noFill/>
            <a:ln w="635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29000" y="3878263"/>
              <a:ext cx="1179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5400000" flipH="1" flipV="1">
              <a:off x="3675063" y="4516438"/>
              <a:ext cx="1023937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5400000">
              <a:off x="4146551" y="4618037"/>
              <a:ext cx="119062" cy="411163"/>
            </a:xfrm>
            <a:prstGeom prst="rect">
              <a:avLst/>
            </a:prstGeom>
            <a:solidFill>
              <a:srgbClr val="FEE8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446588" y="5029201"/>
              <a:ext cx="1204914" cy="74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800" dirty="0">
                  <a:latin typeface="Arial Black" pitchFamily="34" charset="0"/>
                </a:rPr>
                <a:t>DETECTOR</a:t>
              </a:r>
            </a:p>
            <a:p>
              <a:pPr eaLnBrk="0" hangingPunct="0"/>
              <a:r>
                <a:rPr lang="en-US" sz="800" dirty="0">
                  <a:latin typeface="Arial Black" pitchFamily="34" charset="0"/>
                </a:rPr>
                <a:t>ASSEMBLY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191000" y="3440113"/>
              <a:ext cx="12049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000">
                  <a:latin typeface="Arial Black" pitchFamily="34" charset="0"/>
                </a:rPr>
                <a:t>SAMPLE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479986" y="3415505"/>
              <a:ext cx="850106" cy="419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800" dirty="0" smtClean="0">
                  <a:latin typeface="Arial Black" pitchFamily="34" charset="0"/>
                </a:rPr>
                <a:t>PSG</a:t>
              </a:r>
              <a:endParaRPr lang="en-US" sz="800" dirty="0">
                <a:latin typeface="Arial Black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436939" y="4724401"/>
              <a:ext cx="800099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900" dirty="0">
                  <a:latin typeface="Arial Black" pitchFamily="34" charset="0"/>
                </a:rPr>
                <a:t>PSA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084638" y="3687763"/>
              <a:ext cx="304800" cy="3048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4191000" y="3962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749675" y="3952875"/>
              <a:ext cx="3952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200" b="1" dirty="0"/>
                <a:t>BS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609975" y="3663950"/>
              <a:ext cx="119063" cy="411163"/>
            </a:xfrm>
            <a:prstGeom prst="rect">
              <a:avLst/>
            </a:prstGeom>
            <a:solidFill>
              <a:srgbClr val="FEE8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70" name="Picture 2" descr="\\citadel\petro\Tag Development\Gen 1.2 Data\G1p2 Polaris Data\Post-exposure measurements\l4w1c4_nir-swir_mm_100412a_0_0_wavelengthplo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2926" y="3542258"/>
            <a:ext cx="3736306" cy="30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IMG_1028.JPG - Windows Photo View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607710" y="2112058"/>
            <a:ext cx="1342473" cy="1458762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 bwMode="auto">
          <a:xfrm rot="3128186">
            <a:off x="5711151" y="3046926"/>
            <a:ext cx="760709" cy="376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0320" y="78688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Polaris MM </a:t>
            </a:r>
            <a:r>
              <a:rPr lang="en-US" sz="1800" dirty="0" err="1" smtClean="0">
                <a:latin typeface="+mj-lt"/>
              </a:rPr>
              <a:t>Polarimeter</a:t>
            </a:r>
            <a:endParaRPr lang="en-US" sz="1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0867" y="3297191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Mueller Matrix Data </a:t>
            </a: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161926" y="254561"/>
            <a:ext cx="8327168" cy="4206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defTabSz="914400"/>
            <a:r>
              <a:rPr lang="en-US" kern="0" dirty="0" smtClean="0"/>
              <a:t>SWIR Linear Stokes </a:t>
            </a:r>
            <a:r>
              <a:rPr lang="en-US" kern="0" dirty="0" err="1" smtClean="0"/>
              <a:t>Polarimeter</a:t>
            </a:r>
            <a:endParaRPr lang="en-US" kern="0" dirty="0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120877" y="973777"/>
            <a:ext cx="8850596" cy="22667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kern="0" dirty="0"/>
              <a:t>Rotating polarizer </a:t>
            </a:r>
            <a:r>
              <a:rPr lang="en-US" kern="0" dirty="0" smtClean="0"/>
              <a:t>polarimeter characterizes the degree of linear polarization (DOLP) reflected off the tags in the SWIR. </a:t>
            </a:r>
          </a:p>
          <a:p>
            <a:pPr lvl="1" defTabSz="914400"/>
            <a:r>
              <a:rPr lang="en-US" sz="1800" kern="0" dirty="0" smtClean="0"/>
              <a:t>QTH 50 W collimated light source.</a:t>
            </a:r>
          </a:p>
          <a:p>
            <a:pPr lvl="1" defTabSz="914400"/>
            <a:r>
              <a:rPr lang="en-US" sz="1800" kern="0" dirty="0" smtClean="0"/>
              <a:t>100 nm spectral filters centered at </a:t>
            </a:r>
            <a:r>
              <a:rPr lang="el-GR" sz="1800" kern="0" dirty="0" smtClean="0"/>
              <a:t>λ</a:t>
            </a:r>
            <a:r>
              <a:rPr lang="en-US" sz="1800" kern="0" dirty="0" smtClean="0"/>
              <a:t> = 2.14, 2.20, and 2.36 </a:t>
            </a:r>
            <a:r>
              <a:rPr lang="el-GR" sz="1800" kern="0" dirty="0" smtClean="0"/>
              <a:t>μ</a:t>
            </a:r>
            <a:r>
              <a:rPr lang="en-US" sz="1800" kern="0" dirty="0" smtClean="0"/>
              <a:t>m.</a:t>
            </a:r>
          </a:p>
          <a:p>
            <a:pPr lvl="1" defTabSz="914400"/>
            <a:r>
              <a:rPr lang="en-US" sz="1800" kern="0" dirty="0" smtClean="0"/>
              <a:t>FLIR </a:t>
            </a:r>
            <a:r>
              <a:rPr lang="en-US" sz="1800" kern="0" dirty="0" err="1" smtClean="0"/>
              <a:t>InSb</a:t>
            </a:r>
            <a:r>
              <a:rPr lang="en-US" sz="1800" kern="0" dirty="0" smtClean="0"/>
              <a:t> imaging camera with 50 mm objective.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44036" y="4348298"/>
            <a:ext cx="3986652" cy="0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98875" y="3995403"/>
            <a:ext cx="1094600" cy="70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rot="589340">
            <a:off x="4419655" y="3042825"/>
            <a:ext cx="681705" cy="70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93475" y="3464097"/>
            <a:ext cx="2937212" cy="884201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0826" y="3897159"/>
            <a:ext cx="3123175" cy="451139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600000">
            <a:off x="8029198" y="4007976"/>
            <a:ext cx="89604" cy="70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7"/>
          <p:cNvSpPr txBox="1"/>
          <p:nvPr/>
        </p:nvSpPr>
        <p:spPr>
          <a:xfrm>
            <a:off x="4481302" y="3139147"/>
            <a:ext cx="555543" cy="4424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solidFill>
                  <a:srgbClr val="B6DDE8"/>
                </a:solidFill>
                <a:effectLst/>
                <a:latin typeface="Times New Roman"/>
                <a:ea typeface="Calibri"/>
                <a:cs typeface="Times New Roman"/>
              </a:rPr>
              <a:t>QTH 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solidFill>
                  <a:srgbClr val="B6DDE8"/>
                </a:solidFill>
                <a:effectLst/>
                <a:latin typeface="Times New Roman"/>
                <a:ea typeface="Calibri"/>
                <a:cs typeface="Times New Roman"/>
              </a:rPr>
              <a:t>lamp</a:t>
            </a:r>
            <a:endParaRPr lang="en-US" sz="11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4153352" y="4084653"/>
            <a:ext cx="785646" cy="5462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 b="1" dirty="0" err="1" smtClean="0">
                <a:solidFill>
                  <a:srgbClr val="B6DDE8"/>
                </a:solidFill>
                <a:latin typeface="Times New Roman"/>
                <a:ea typeface="Calibri"/>
                <a:cs typeface="Times New Roman"/>
              </a:rPr>
              <a:t>InSb</a:t>
            </a:r>
            <a:r>
              <a:rPr lang="en-US" sz="1100" b="1" dirty="0" smtClean="0">
                <a:solidFill>
                  <a:srgbClr val="B6DDE8"/>
                </a:solidFill>
                <a:latin typeface="Times New Roman"/>
                <a:ea typeface="Calibri"/>
                <a:cs typeface="Times New Roman"/>
              </a:rPr>
              <a:t> c</a:t>
            </a:r>
            <a:r>
              <a:rPr lang="en-US" sz="1100" b="1" dirty="0" smtClean="0">
                <a:solidFill>
                  <a:srgbClr val="B6DDE8"/>
                </a:solidFill>
                <a:effectLst/>
                <a:latin typeface="Times New Roman"/>
                <a:ea typeface="Calibri"/>
                <a:cs typeface="Times New Roman"/>
              </a:rPr>
              <a:t>amera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solidFill>
                  <a:srgbClr val="B6DDE8"/>
                </a:solidFill>
                <a:effectLst/>
                <a:latin typeface="Times New Roman"/>
                <a:ea typeface="Calibri"/>
                <a:cs typeface="Times New Roman"/>
              </a:rPr>
              <a:t>+ spectral filters</a:t>
            </a:r>
            <a:endParaRPr lang="en-US" sz="11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7874052" y="3803930"/>
            <a:ext cx="1230081" cy="4424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000" b="1" dirty="0" smtClean="0">
                <a:effectLst/>
                <a:latin typeface="Times New Roman"/>
                <a:ea typeface="Calibri"/>
                <a:cs typeface="Times New Roman"/>
              </a:rPr>
              <a:t>Mounted Tag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000" b="1" dirty="0" smtClean="0">
                <a:latin typeface="Times New Roman"/>
                <a:ea typeface="Calibri"/>
                <a:cs typeface="Times New Roman"/>
              </a:rPr>
              <a:t>DUT</a:t>
            </a:r>
            <a:endParaRPr lang="en-US" sz="1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2972" y="3995403"/>
            <a:ext cx="93905" cy="7081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79083" y="3999333"/>
            <a:ext cx="93905" cy="70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96812" y="4005232"/>
            <a:ext cx="93905" cy="7081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21"/>
          <p:cNvSpPr txBox="1"/>
          <p:nvPr/>
        </p:nvSpPr>
        <p:spPr>
          <a:xfrm>
            <a:off x="6478925" y="4923878"/>
            <a:ext cx="2476849" cy="6928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latin typeface="Times New Roman"/>
                <a:ea typeface="Calibri"/>
                <a:cs typeface="Times New Roman"/>
              </a:rPr>
              <a:t>A: Analyzer  ND: OD2 filter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latin typeface="Times New Roman"/>
                <a:ea typeface="Calibri"/>
                <a:cs typeface="Times New Roman"/>
              </a:rPr>
              <a:t>G: Generator (removed for tag and offset measurements)</a:t>
            </a:r>
            <a:endParaRPr lang="en-US" sz="1100" b="1" dirty="0" smtClean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4" name="Text Box 22"/>
          <p:cNvSpPr txBox="1"/>
          <p:nvPr/>
        </p:nvSpPr>
        <p:spPr>
          <a:xfrm>
            <a:off x="5422368" y="4689786"/>
            <a:ext cx="457337" cy="8166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effectLst/>
                <a:latin typeface="Times New Roman"/>
                <a:ea typeface="Calibri"/>
                <a:cs typeface="Times New Roman"/>
              </a:rPr>
              <a:t>G</a:t>
            </a:r>
            <a:endParaRPr lang="en-US" sz="11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5" name="Text Box 23"/>
          <p:cNvSpPr txBox="1"/>
          <p:nvPr/>
        </p:nvSpPr>
        <p:spPr>
          <a:xfrm>
            <a:off x="5245340" y="4694773"/>
            <a:ext cx="362260" cy="8166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latin typeface="Times New Roman"/>
                <a:ea typeface="Calibri"/>
                <a:cs typeface="Times New Roman"/>
              </a:rPr>
              <a:t>N</a:t>
            </a:r>
            <a:r>
              <a:rPr lang="en-US" sz="1100" b="1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en-US" sz="11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2" name="Picture 31" descr="IMG_1028.JPG - Windows Photo View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63828" y="2746964"/>
            <a:ext cx="987204" cy="97837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1926" y="3218660"/>
            <a:ext cx="3471924" cy="3236384"/>
            <a:chOff x="161926" y="3218660"/>
            <a:chExt cx="3471924" cy="3236384"/>
          </a:xfrm>
        </p:grpSpPr>
        <p:pic>
          <p:nvPicPr>
            <p:cNvPr id="17" name="Picture 16" descr="IMG_1123.JPG - Windows Photo View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926" y="3218660"/>
              <a:ext cx="3471924" cy="312009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54431" y="3584617"/>
              <a:ext cx="598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QTH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52993" y="5902699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DUT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0637" y="4420057"/>
              <a:ext cx="1311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</a:rPr>
                <a:t>Polarimeter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48712" y="4559500"/>
              <a:ext cx="1705719" cy="18955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10346" y="5543510"/>
              <a:ext cx="758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</a:rPr>
                <a:t>0.75 m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5" name="Text Box 23"/>
          <p:cNvSpPr txBox="1"/>
          <p:nvPr/>
        </p:nvSpPr>
        <p:spPr>
          <a:xfrm>
            <a:off x="5013095" y="4694773"/>
            <a:ext cx="362260" cy="8166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en-US" sz="11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6827"/>
              </p:ext>
            </p:extLst>
          </p:nvPr>
        </p:nvGraphicFramePr>
        <p:xfrm>
          <a:off x="5757191" y="2654062"/>
          <a:ext cx="1609779" cy="1102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5" imgW="1231366" imgH="850531" progId="Equation.DSMT4">
                  <p:embed/>
                </p:oleObj>
              </mc:Choice>
              <mc:Fallback>
                <p:oleObj r:id="rId5" imgW="1231366" imgH="85053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91" y="2654062"/>
                        <a:ext cx="1609779" cy="1102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27964"/>
              </p:ext>
            </p:extLst>
          </p:nvPr>
        </p:nvGraphicFramePr>
        <p:xfrm>
          <a:off x="4156850" y="5098090"/>
          <a:ext cx="1873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7" imgW="1104900" imgH="457200" progId="Equation.DSMT4">
                  <p:embed/>
                </p:oleObj>
              </mc:Choice>
              <mc:Fallback>
                <p:oleObj r:id="rId7" imgW="1104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850" y="5098090"/>
                        <a:ext cx="18732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15794"/>
              </p:ext>
            </p:extLst>
          </p:nvPr>
        </p:nvGraphicFramePr>
        <p:xfrm>
          <a:off x="4296887" y="5945058"/>
          <a:ext cx="3733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2286000" imgH="241200" progId="Equation.DSMT4">
                  <p:embed/>
                </p:oleObj>
              </mc:Choice>
              <mc:Fallback>
                <p:oleObj name="Equation" r:id="rId9" imgW="22860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887" y="5945058"/>
                        <a:ext cx="3733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5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404" y="0"/>
            <a:ext cx="8229600" cy="991675"/>
          </a:xfrm>
        </p:spPr>
        <p:txBody>
          <a:bodyPr/>
          <a:lstStyle/>
          <a:p>
            <a:r>
              <a:rPr lang="en-US" dirty="0" smtClean="0"/>
              <a:t>Optimizing Tag Production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03282"/>
            <a:ext cx="4881966" cy="4847424"/>
          </a:xfrm>
        </p:spPr>
        <p:txBody>
          <a:bodyPr/>
          <a:lstStyle/>
          <a:p>
            <a:r>
              <a:rPr lang="en-US" sz="2000" dirty="0"/>
              <a:t>Material behavior before and after HF exposure is being characterized using several techniques. </a:t>
            </a:r>
            <a:endParaRPr lang="en-US" sz="2000" dirty="0" smtClean="0"/>
          </a:p>
          <a:p>
            <a:pPr lvl="1"/>
            <a:r>
              <a:rPr lang="en-US" sz="1600" dirty="0" err="1" smtClean="0"/>
              <a:t>Ellipsometry</a:t>
            </a:r>
            <a:endParaRPr lang="en-US" sz="1600" dirty="0"/>
          </a:p>
          <a:p>
            <a:pPr lvl="1"/>
            <a:r>
              <a:rPr lang="en-US" sz="1600" dirty="0"/>
              <a:t>X-Ray Diffraction, Raman Spectroscopy</a:t>
            </a:r>
          </a:p>
          <a:p>
            <a:pPr lvl="1"/>
            <a:r>
              <a:rPr lang="en-US" sz="1600" dirty="0" smtClean="0"/>
              <a:t>Interferometry, AFM</a:t>
            </a:r>
          </a:p>
          <a:p>
            <a:r>
              <a:rPr lang="en-US" sz="2000" dirty="0" smtClean="0"/>
              <a:t>Amorphous TiO2 is most sensitive to HF</a:t>
            </a:r>
          </a:p>
          <a:p>
            <a:pPr lvl="1"/>
            <a:r>
              <a:rPr lang="en-US" sz="1600" dirty="0"/>
              <a:t>Thickness variation being modeled and tested.</a:t>
            </a:r>
          </a:p>
          <a:p>
            <a:pPr lvl="1"/>
            <a:r>
              <a:rPr lang="en-US" sz="1600" dirty="0" smtClean="0"/>
              <a:t>Lower </a:t>
            </a:r>
            <a:r>
              <a:rPr lang="en-US" sz="1600" dirty="0"/>
              <a:t>bound of sensitivity </a:t>
            </a:r>
            <a:r>
              <a:rPr lang="en-US" sz="1600" dirty="0" smtClean="0"/>
              <a:t>currently &gt;1 </a:t>
            </a:r>
            <a:r>
              <a:rPr lang="en-US" sz="1600" dirty="0"/>
              <a:t>ppm for 30 </a:t>
            </a:r>
            <a:r>
              <a:rPr lang="en-US" sz="1600" dirty="0" smtClean="0"/>
              <a:t>days.</a:t>
            </a:r>
          </a:p>
          <a:p>
            <a:r>
              <a:rPr lang="en-US" sz="2000" dirty="0" smtClean="0"/>
              <a:t>Selectivity experiments being conducted.</a:t>
            </a:r>
          </a:p>
          <a:p>
            <a:pPr lvl="1"/>
            <a:r>
              <a:rPr lang="en-US" sz="1600" dirty="0" smtClean="0"/>
              <a:t>Tests with other acid vapors (</a:t>
            </a:r>
            <a:r>
              <a:rPr lang="en-US" sz="1600" dirty="0" err="1" smtClean="0"/>
              <a:t>HCl</a:t>
            </a:r>
            <a:r>
              <a:rPr lang="en-US" sz="1600" dirty="0" smtClean="0"/>
              <a:t> and HNO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 indicate little to no change in polarization state.</a:t>
            </a:r>
          </a:p>
          <a:p>
            <a:pPr lvl="1"/>
            <a:endParaRPr lang="en-US" sz="1800" dirty="0" smtClean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9166" y="753170"/>
            <a:ext cx="3647014" cy="228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279" y="2898592"/>
            <a:ext cx="2230015" cy="1856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058" y="2897572"/>
            <a:ext cx="2231257" cy="185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797" y="4938088"/>
            <a:ext cx="1097010" cy="1038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772" y="4958048"/>
            <a:ext cx="1103816" cy="1038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7110" y="4958048"/>
            <a:ext cx="1109006" cy="1038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1797" y="602414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unexposed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8157" y="603635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exposed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971046" y="603635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exposed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877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Sensitivity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537"/>
            <a:ext cx="8229600" cy="4847424"/>
          </a:xfrm>
        </p:spPr>
        <p:txBody>
          <a:bodyPr/>
          <a:lstStyle/>
          <a:p>
            <a:r>
              <a:rPr lang="en-US" sz="2000" dirty="0" smtClean="0"/>
              <a:t>30 ppm exposure for 24 hours, ~25% RH</a:t>
            </a:r>
          </a:p>
          <a:p>
            <a:r>
              <a:rPr lang="en-US" sz="2000" dirty="0" smtClean="0"/>
              <a:t>Unexposed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1555750"/>
            <a:ext cx="6400800" cy="47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8" r="5735"/>
          <a:stretch/>
        </p:blipFill>
        <p:spPr bwMode="auto">
          <a:xfrm>
            <a:off x="6092824" y="2035472"/>
            <a:ext cx="7905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3448" y="1568450"/>
            <a:ext cx="23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Unexposed DOLP =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6068" y="21601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0.16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6067" y="35719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0.05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26066" y="507694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0.29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0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52536"/>
            <a:ext cx="8229600" cy="5586363"/>
          </a:xfrm>
        </p:spPr>
        <p:txBody>
          <a:bodyPr/>
          <a:lstStyle/>
          <a:p>
            <a:r>
              <a:rPr lang="en-US" sz="2000" dirty="0" smtClean="0"/>
              <a:t>30 ppm exposure for 24 hours, ~25% RH</a:t>
            </a:r>
          </a:p>
          <a:p>
            <a:r>
              <a:rPr lang="en-US" sz="2000" dirty="0" smtClean="0"/>
              <a:t>Exposed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Latest results: 4/5 tags tested had a </a:t>
            </a:r>
            <a:r>
              <a:rPr lang="el-GR" sz="2000" dirty="0" smtClean="0">
                <a:solidFill>
                  <a:schemeClr val="accent6"/>
                </a:solidFill>
              </a:rPr>
              <a:t>Δ</a:t>
            </a:r>
            <a:r>
              <a:rPr lang="en-US" sz="2000" dirty="0" smtClean="0">
                <a:solidFill>
                  <a:schemeClr val="accent6"/>
                </a:solidFill>
              </a:rPr>
              <a:t>DOLP &gt;= 0.04 at </a:t>
            </a:r>
            <a:r>
              <a:rPr lang="el-GR" sz="2000" dirty="0" smtClean="0">
                <a:solidFill>
                  <a:schemeClr val="accent6"/>
                </a:solidFill>
              </a:rPr>
              <a:t>λ</a:t>
            </a:r>
            <a:r>
              <a:rPr lang="en-US" sz="2000" dirty="0" smtClean="0">
                <a:solidFill>
                  <a:schemeClr val="accent6"/>
                </a:solidFill>
              </a:rPr>
              <a:t> = 2.14 </a:t>
            </a:r>
            <a:r>
              <a:rPr lang="el-GR" sz="2000" dirty="0" smtClean="0">
                <a:solidFill>
                  <a:schemeClr val="accent6"/>
                </a:solidFill>
              </a:rPr>
              <a:t>μ</a:t>
            </a:r>
            <a:r>
              <a:rPr lang="en-US" sz="2000" dirty="0" smtClean="0">
                <a:solidFill>
                  <a:schemeClr val="accent6"/>
                </a:solidFill>
              </a:rPr>
              <a:t>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8100" y="1568450"/>
            <a:ext cx="20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xposed DOLP =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1555750"/>
            <a:ext cx="6400800" cy="47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Sensitivity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8" r="5735"/>
          <a:stretch/>
        </p:blipFill>
        <p:spPr bwMode="auto">
          <a:xfrm>
            <a:off x="6092824" y="2035472"/>
            <a:ext cx="7905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14134" y="2160110"/>
            <a:ext cx="1721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0.27</a:t>
            </a:r>
          </a:p>
          <a:p>
            <a:pPr algn="ctr"/>
            <a:r>
              <a:rPr lang="en-US" dirty="0" smtClean="0"/>
              <a:t>ΔDOLP = 0.11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05572" y="3571992"/>
            <a:ext cx="1738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0.09</a:t>
            </a:r>
          </a:p>
          <a:p>
            <a:pPr algn="ctr"/>
            <a:r>
              <a:rPr lang="en-US" dirty="0"/>
              <a:t>ΔDOLP = </a:t>
            </a:r>
            <a:r>
              <a:rPr lang="en-US" dirty="0" smtClean="0"/>
              <a:t>0.04 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35038" y="5076942"/>
            <a:ext cx="1879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0.27</a:t>
            </a:r>
          </a:p>
          <a:p>
            <a:pPr algn="ctr"/>
            <a:r>
              <a:rPr lang="en-US" dirty="0"/>
              <a:t>ΔDOLP = </a:t>
            </a:r>
            <a:r>
              <a:rPr lang="en-US" dirty="0" smtClean="0"/>
              <a:t>-0.02 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52536"/>
            <a:ext cx="8229600" cy="5586363"/>
          </a:xfrm>
        </p:spPr>
        <p:txBody>
          <a:bodyPr/>
          <a:lstStyle/>
          <a:p>
            <a:r>
              <a:rPr lang="en-US" sz="2000" dirty="0" smtClean="0"/>
              <a:t>Change in DOLP map, exposed vs. unexposed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8100" y="1568450"/>
            <a:ext cx="20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xposed DOLP =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Sensitivity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14134" y="2160110"/>
            <a:ext cx="1721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0.27</a:t>
            </a:r>
          </a:p>
          <a:p>
            <a:pPr algn="ctr"/>
            <a:r>
              <a:rPr lang="en-US" dirty="0" smtClean="0"/>
              <a:t>ΔDOLP = 0.11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05572" y="3571992"/>
            <a:ext cx="1738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0.09</a:t>
            </a:r>
          </a:p>
          <a:p>
            <a:pPr algn="ctr"/>
            <a:r>
              <a:rPr lang="en-US" dirty="0"/>
              <a:t>ΔDOLP = </a:t>
            </a:r>
            <a:r>
              <a:rPr lang="en-US" dirty="0" smtClean="0"/>
              <a:t>0.04 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3" b="33206"/>
          <a:stretch/>
        </p:blipFill>
        <p:spPr bwMode="auto">
          <a:xfrm>
            <a:off x="0" y="4495322"/>
            <a:ext cx="6400800" cy="157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8" r="6354"/>
          <a:stretch/>
        </p:blipFill>
        <p:spPr bwMode="auto">
          <a:xfrm>
            <a:off x="5922774" y="4395517"/>
            <a:ext cx="484397" cy="164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74391"/>
              </p:ext>
            </p:extLst>
          </p:nvPr>
        </p:nvGraphicFramePr>
        <p:xfrm>
          <a:off x="1647826" y="6069644"/>
          <a:ext cx="3734318" cy="39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2286000" imgH="241200" progId="Equation.DSMT4">
                  <p:embed/>
                </p:oleObj>
              </mc:Choice>
              <mc:Fallback>
                <p:oleObj name="Equation" r:id="rId5" imgW="2286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7826" y="6069644"/>
                        <a:ext cx="3734318" cy="394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97391" y="501319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DOLP</a:t>
            </a:r>
            <a:endParaRPr 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9" b="34643"/>
          <a:stretch/>
        </p:blipFill>
        <p:spPr bwMode="auto">
          <a:xfrm>
            <a:off x="0" y="1264760"/>
            <a:ext cx="6407171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35038" y="5076942"/>
            <a:ext cx="1879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0.27</a:t>
            </a:r>
          </a:p>
          <a:p>
            <a:pPr algn="ctr"/>
            <a:r>
              <a:rPr lang="en-US" dirty="0"/>
              <a:t>ΔDOLP = </a:t>
            </a:r>
            <a:r>
              <a:rPr lang="en-US" dirty="0" smtClean="0"/>
              <a:t>-0.02 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1" b="35260"/>
          <a:stretch/>
        </p:blipFill>
        <p:spPr bwMode="auto">
          <a:xfrm>
            <a:off x="-6371" y="2952749"/>
            <a:ext cx="6407171" cy="154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8" r="5735"/>
          <a:stretch/>
        </p:blipFill>
        <p:spPr bwMode="auto">
          <a:xfrm>
            <a:off x="5922774" y="2896312"/>
            <a:ext cx="501131" cy="16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8" r="5735"/>
          <a:stretch/>
        </p:blipFill>
        <p:spPr bwMode="auto">
          <a:xfrm>
            <a:off x="5923931" y="1439782"/>
            <a:ext cx="501131" cy="16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16200000">
            <a:off x="-34055" y="208887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DOLP</a:t>
            </a:r>
            <a:r>
              <a:rPr lang="en-US" baseline="-25000" dirty="0" err="1" smtClean="0"/>
              <a:t>unexp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0904" y="357357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DOLP</a:t>
            </a:r>
            <a:r>
              <a:rPr lang="en-US" baseline="-25000" dirty="0" err="1" smtClean="0"/>
              <a:t>exp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291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Polarimeter Prototype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47607"/>
            <a:ext cx="8229600" cy="4847424"/>
          </a:xfrm>
        </p:spPr>
        <p:txBody>
          <a:bodyPr/>
          <a:lstStyle/>
          <a:p>
            <a:r>
              <a:rPr lang="en-US" dirty="0" smtClean="0"/>
              <a:t>SWIR (</a:t>
            </a:r>
            <a:r>
              <a:rPr lang="el-GR" dirty="0" smtClean="0"/>
              <a:t>λ</a:t>
            </a:r>
            <a:r>
              <a:rPr lang="en-US" dirty="0" smtClean="0"/>
              <a:t>=2.1 – 2.4 </a:t>
            </a:r>
            <a:r>
              <a:rPr lang="el-GR" dirty="0" smtClean="0"/>
              <a:t>µ</a:t>
            </a:r>
            <a:r>
              <a:rPr lang="en-US" dirty="0" smtClean="0"/>
              <a:t>m) imaging </a:t>
            </a:r>
            <a:r>
              <a:rPr lang="en-US" dirty="0" err="1" smtClean="0"/>
              <a:t>polarimeter</a:t>
            </a:r>
            <a:r>
              <a:rPr lang="en-US" dirty="0" smtClean="0"/>
              <a:t> can be used to interrogate the dosimeter tags. </a:t>
            </a:r>
            <a:endParaRPr lang="en-US" dirty="0"/>
          </a:p>
          <a:p>
            <a:pPr lvl="1">
              <a:tabLst>
                <a:tab pos="1774825" algn="l"/>
              </a:tabLst>
            </a:pPr>
            <a:r>
              <a:rPr lang="en-US" dirty="0" smtClean="0"/>
              <a:t>Straightforward data products and processing, field portable, simple automated operation. </a:t>
            </a:r>
          </a:p>
          <a:p>
            <a:pPr lvl="1"/>
            <a:r>
              <a:rPr lang="en-US" dirty="0" smtClean="0"/>
              <a:t>Polarimeter is assembled and is currently being tested at SNL.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83" y="2809113"/>
            <a:ext cx="3881758" cy="271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jcjone\AppData\Local\Microsoft\Windows\Temporary Internet Files\Content.Outlook\0XB2DD1X\IMG_37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5772" y="2914941"/>
            <a:ext cx="2535530" cy="20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984" y="4366260"/>
            <a:ext cx="2598536" cy="1950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6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effort demonstrates a </a:t>
            </a:r>
            <a:r>
              <a:rPr lang="en-US" dirty="0" err="1" smtClean="0"/>
              <a:t>polarimetric</a:t>
            </a:r>
            <a:r>
              <a:rPr lang="en-US" dirty="0" smtClean="0"/>
              <a:t> approach to monitoring for gases. </a:t>
            </a:r>
          </a:p>
          <a:p>
            <a:pPr lvl="1"/>
            <a:r>
              <a:rPr lang="en-US" dirty="0" smtClean="0"/>
              <a:t>Passive and persistent monitoring using an unconventional approach.</a:t>
            </a:r>
          </a:p>
          <a:p>
            <a:pPr lvl="1"/>
            <a:r>
              <a:rPr lang="en-US" dirty="0" smtClean="0"/>
              <a:t>Tags are simple and small and could be installed nearly anywhere. </a:t>
            </a:r>
          </a:p>
          <a:p>
            <a:pPr lvl="1"/>
            <a:r>
              <a:rPr lang="en-US" dirty="0" smtClean="0"/>
              <a:t>HF monitoring is the focus of this project, but could modify general approach for detecting other chemicals of interest. </a:t>
            </a:r>
            <a:endParaRPr lang="en-US" dirty="0"/>
          </a:p>
          <a:p>
            <a:r>
              <a:rPr lang="en-US" dirty="0" smtClean="0"/>
              <a:t>Future work will be focused on further optimization of the dosimeter tags and testing of the complete monitoring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4395788"/>
            <a:ext cx="7772400" cy="1500187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6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SNL Technical Team: </a:t>
            </a:r>
            <a:r>
              <a:rPr lang="en-US" dirty="0" smtClean="0"/>
              <a:t>Leah Appelhans, Eric Couphos, Todd Embree, Patrick Finnegan, David Karelitz, Charles LaCasse, Ting Luk, Adoum Mahamat, Lee Massey, Anthony Tanbakuchi, Steven Vigil, Cody Washburn</a:t>
            </a:r>
          </a:p>
          <a:p>
            <a:endParaRPr lang="en-US" dirty="0" smtClean="0"/>
          </a:p>
          <a:p>
            <a:r>
              <a:rPr lang="en-US" i="1" dirty="0" smtClean="0"/>
              <a:t>Collaborators: </a:t>
            </a:r>
            <a:r>
              <a:rPr lang="en-US" dirty="0" smtClean="0"/>
              <a:t>Dennis Goldstein, Polaris Sensor Technologies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work has been funded by DOE-NNSA/NA221, Victoria </a:t>
            </a:r>
            <a:r>
              <a:rPr lang="en-US" dirty="0" err="1" smtClean="0"/>
              <a:t>Franques</a:t>
            </a:r>
            <a:r>
              <a:rPr lang="en-US" dirty="0" smtClean="0"/>
              <a:t>, Program Manager.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Dosimeter Tag Development</a:t>
            </a:r>
          </a:p>
          <a:p>
            <a:pPr lvl="1"/>
            <a:r>
              <a:rPr lang="en-US" dirty="0" smtClean="0"/>
              <a:t>Dosimeter Tag Testing and Characterization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Exposure Results</a:t>
            </a:r>
          </a:p>
          <a:p>
            <a:pPr lvl="1"/>
            <a:r>
              <a:rPr lang="en-US" dirty="0" smtClean="0"/>
              <a:t>Tag Sensitivity, Selectivity, and Optimization</a:t>
            </a:r>
          </a:p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rmaldehye_Test_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720" y="1965227"/>
            <a:ext cx="1970680" cy="19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196"/>
            <a:ext cx="8229600" cy="4967824"/>
          </a:xfrm>
        </p:spPr>
        <p:txBody>
          <a:bodyPr/>
          <a:lstStyle/>
          <a:p>
            <a:r>
              <a:rPr lang="en-US" dirty="0" smtClean="0"/>
              <a:t>There is a need for persistent, passive, and non-invasive monitoring systems for detecting hazardous chemical vapors.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Hydrogen fluoride (HF) gas monitoring is the particular focus of this work. </a:t>
            </a:r>
          </a:p>
          <a:p>
            <a:pPr lvl="1"/>
            <a:r>
              <a:rPr lang="en-US" dirty="0" smtClean="0"/>
              <a:t>HF is the principal industrial source of fluorine. </a:t>
            </a:r>
          </a:p>
        </p:txBody>
      </p:sp>
      <p:pic>
        <p:nvPicPr>
          <p:cNvPr id="6" name="Picture 5" descr="general-flyer.pdf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456" y="1876422"/>
            <a:ext cx="2335576" cy="2148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4670" y="2647736"/>
            <a:ext cx="1833593" cy="2102514"/>
            <a:chOff x="457200" y="2269608"/>
            <a:chExt cx="1833593" cy="2102514"/>
          </a:xfrm>
        </p:grpSpPr>
        <p:pic>
          <p:nvPicPr>
            <p:cNvPr id="1026" name="Picture 2" descr="http://kemmed.com/toxic%20vapor%20monitors/images/lapel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69608"/>
              <a:ext cx="1833593" cy="207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7480" y="4095123"/>
              <a:ext cx="14730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www.kemmed.com</a:t>
              </a:r>
              <a:endParaRPr lang="en-US" sz="1200" i="1" dirty="0"/>
            </a:p>
          </p:txBody>
        </p:sp>
      </p:grpSp>
      <p:pic>
        <p:nvPicPr>
          <p:cNvPr id="9" name="Picture 8" descr="general-flyer.pdf - Mozilla Firefox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896" y="2950567"/>
            <a:ext cx="2440642" cy="2252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5873" y="3867560"/>
            <a:ext cx="1548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www.acsbadge.com</a:t>
            </a:r>
            <a:endParaRPr lang="en-US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0680" y="3797407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www.enmet.com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92554" y="4969837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www.enmet.com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1587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82"/>
            <a:ext cx="8229600" cy="4847424"/>
          </a:xfrm>
        </p:spPr>
        <p:txBody>
          <a:bodyPr/>
          <a:lstStyle/>
          <a:p>
            <a:r>
              <a:rPr lang="en-US" dirty="0" smtClean="0"/>
              <a:t>Develop HF-sensitive dosimeter tags that can be used to monitor a facility for a period of weeks to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277899" y="2062187"/>
            <a:ext cx="6912122" cy="4266037"/>
            <a:chOff x="1780795" y="2018054"/>
            <a:chExt cx="5712497" cy="3878215"/>
          </a:xfrm>
        </p:grpSpPr>
        <p:grpSp>
          <p:nvGrpSpPr>
            <p:cNvPr id="6" name="Group 5"/>
            <p:cNvGrpSpPr/>
            <p:nvPr/>
          </p:nvGrpSpPr>
          <p:grpSpPr>
            <a:xfrm>
              <a:off x="1780795" y="2018054"/>
              <a:ext cx="5473778" cy="3741812"/>
              <a:chOff x="2370455" y="1924050"/>
              <a:chExt cx="5473778" cy="374181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70455" y="1924050"/>
                <a:ext cx="5473778" cy="3741812"/>
                <a:chOff x="2370455" y="1924050"/>
                <a:chExt cx="5473778" cy="374181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370455" y="1924050"/>
                  <a:ext cx="5473778" cy="3741812"/>
                  <a:chOff x="2370455" y="1924050"/>
                  <a:chExt cx="4403090" cy="3009902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2370455" y="1924050"/>
                    <a:ext cx="4403090" cy="3009900"/>
                  </a:xfrm>
                  <a:prstGeom prst="rect">
                    <a:avLst/>
                  </a:prstGeom>
                  <a:solidFill>
                    <a:srgbClr val="EDF3E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4587845" y="4442075"/>
                    <a:ext cx="830368" cy="413641"/>
                  </a:xfrm>
                  <a:custGeom>
                    <a:avLst/>
                    <a:gdLst>
                      <a:gd name="connsiteX0" fmla="*/ 0 w 624840"/>
                      <a:gd name="connsiteY0" fmla="*/ 0 h 237071"/>
                      <a:gd name="connsiteX1" fmla="*/ 114300 w 624840"/>
                      <a:gd name="connsiteY1" fmla="*/ 236220 h 237071"/>
                      <a:gd name="connsiteX2" fmla="*/ 441960 w 624840"/>
                      <a:gd name="connsiteY2" fmla="*/ 83820 h 237071"/>
                      <a:gd name="connsiteX3" fmla="*/ 624840 w 624840"/>
                      <a:gd name="connsiteY3" fmla="*/ 213360 h 237071"/>
                      <a:gd name="connsiteX0" fmla="*/ 0 w 624840"/>
                      <a:gd name="connsiteY0" fmla="*/ 0 h 237071"/>
                      <a:gd name="connsiteX1" fmla="*/ 114300 w 624840"/>
                      <a:gd name="connsiteY1" fmla="*/ 236220 h 237071"/>
                      <a:gd name="connsiteX2" fmla="*/ 441960 w 624840"/>
                      <a:gd name="connsiteY2" fmla="*/ 83820 h 237071"/>
                      <a:gd name="connsiteX3" fmla="*/ 624840 w 624840"/>
                      <a:gd name="connsiteY3" fmla="*/ 84064 h 237071"/>
                      <a:gd name="connsiteX0" fmla="*/ 0 w 624840"/>
                      <a:gd name="connsiteY0" fmla="*/ 154 h 236374"/>
                      <a:gd name="connsiteX1" fmla="*/ 114300 w 624840"/>
                      <a:gd name="connsiteY1" fmla="*/ 236374 h 236374"/>
                      <a:gd name="connsiteX2" fmla="*/ 362077 w 624840"/>
                      <a:gd name="connsiteY2" fmla="*/ 154 h 236374"/>
                      <a:gd name="connsiteX3" fmla="*/ 624840 w 624840"/>
                      <a:gd name="connsiteY3" fmla="*/ 84218 h 236374"/>
                      <a:gd name="connsiteX0" fmla="*/ 0 w 624840"/>
                      <a:gd name="connsiteY0" fmla="*/ 0 h 236220"/>
                      <a:gd name="connsiteX1" fmla="*/ 114300 w 624840"/>
                      <a:gd name="connsiteY1" fmla="*/ 236220 h 236220"/>
                      <a:gd name="connsiteX2" fmla="*/ 362077 w 624840"/>
                      <a:gd name="connsiteY2" fmla="*/ 0 h 236220"/>
                      <a:gd name="connsiteX3" fmla="*/ 624840 w 624840"/>
                      <a:gd name="connsiteY3" fmla="*/ 84064 h 236220"/>
                      <a:gd name="connsiteX0" fmla="*/ 0 w 624840"/>
                      <a:gd name="connsiteY0" fmla="*/ 64648 h 301470"/>
                      <a:gd name="connsiteX1" fmla="*/ 114300 w 624840"/>
                      <a:gd name="connsiteY1" fmla="*/ 300868 h 301470"/>
                      <a:gd name="connsiteX2" fmla="*/ 362077 w 624840"/>
                      <a:gd name="connsiteY2" fmla="*/ 0 h 301470"/>
                      <a:gd name="connsiteX3" fmla="*/ 624840 w 624840"/>
                      <a:gd name="connsiteY3" fmla="*/ 148712 h 301470"/>
                      <a:gd name="connsiteX0" fmla="*/ 0 w 624840"/>
                      <a:gd name="connsiteY0" fmla="*/ 90015 h 326837"/>
                      <a:gd name="connsiteX1" fmla="*/ 114300 w 624840"/>
                      <a:gd name="connsiteY1" fmla="*/ 326235 h 326837"/>
                      <a:gd name="connsiteX2" fmla="*/ 362077 w 624840"/>
                      <a:gd name="connsiteY2" fmla="*/ 25367 h 326837"/>
                      <a:gd name="connsiteX3" fmla="*/ 431011 w 624840"/>
                      <a:gd name="connsiteY3" fmla="*/ 25367 h 326837"/>
                      <a:gd name="connsiteX4" fmla="*/ 624840 w 624840"/>
                      <a:gd name="connsiteY4" fmla="*/ 174079 h 326837"/>
                      <a:gd name="connsiteX0" fmla="*/ 0 w 624840"/>
                      <a:gd name="connsiteY0" fmla="*/ 87204 h 323942"/>
                      <a:gd name="connsiteX1" fmla="*/ 114300 w 624840"/>
                      <a:gd name="connsiteY1" fmla="*/ 323424 h 323942"/>
                      <a:gd name="connsiteX2" fmla="*/ 314295 w 624840"/>
                      <a:gd name="connsiteY2" fmla="*/ 27529 h 323942"/>
                      <a:gd name="connsiteX3" fmla="*/ 431011 w 624840"/>
                      <a:gd name="connsiteY3" fmla="*/ 22556 h 323942"/>
                      <a:gd name="connsiteX4" fmla="*/ 624840 w 624840"/>
                      <a:gd name="connsiteY4" fmla="*/ 171268 h 323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840" h="323942">
                        <a:moveTo>
                          <a:pt x="0" y="87204"/>
                        </a:moveTo>
                        <a:cubicBezTo>
                          <a:pt x="20320" y="198329"/>
                          <a:pt x="61918" y="333370"/>
                          <a:pt x="114300" y="323424"/>
                        </a:cubicBezTo>
                        <a:cubicBezTo>
                          <a:pt x="166682" y="313478"/>
                          <a:pt x="256043" y="69337"/>
                          <a:pt x="314295" y="27529"/>
                        </a:cubicBezTo>
                        <a:cubicBezTo>
                          <a:pt x="372547" y="-14279"/>
                          <a:pt x="387217" y="-2229"/>
                          <a:pt x="431011" y="22556"/>
                        </a:cubicBezTo>
                        <a:cubicBezTo>
                          <a:pt x="474805" y="47341"/>
                          <a:pt x="598002" y="154819"/>
                          <a:pt x="624840" y="17126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2370455" y="1924050"/>
                    <a:ext cx="479065" cy="3009902"/>
                  </a:xfrm>
                  <a:prstGeom prst="rect">
                    <a:avLst/>
                  </a:prstGeom>
                  <a:pattFill prst="horzBrick">
                    <a:fgClr>
                      <a:schemeClr val="bg1"/>
                    </a:fgClr>
                    <a:bgClr>
                      <a:srgbClr val="C00000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2849586" y="3188801"/>
                    <a:ext cx="106671" cy="518084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8"/>
                  <p:cNvSpPr txBox="1"/>
                  <p:nvPr/>
                </p:nvSpPr>
                <p:spPr>
                  <a:xfrm>
                    <a:off x="2803870" y="2955482"/>
                    <a:ext cx="612721" cy="388563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just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200" b="1">
                        <a:effectLst/>
                        <a:ea typeface="Calibri"/>
                        <a:cs typeface="Times New Roman"/>
                      </a:rPr>
                      <a:t>HF Tag</a:t>
                    </a:r>
                    <a:endParaRPr lang="en-US" sz="1100">
                      <a:effectLst/>
                      <a:latin typeface="Times New Roman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3" name="Text Box 27"/>
                  <p:cNvSpPr txBox="1"/>
                  <p:nvPr/>
                </p:nvSpPr>
                <p:spPr>
                  <a:xfrm rot="20848773">
                    <a:off x="3267061" y="2318301"/>
                    <a:ext cx="1781018" cy="388563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just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400" b="1" dirty="0">
                        <a:solidFill>
                          <a:srgbClr val="669900"/>
                        </a:solidFill>
                        <a:effectLst/>
                        <a:ea typeface="Calibri"/>
                      </a:rPr>
                      <a:t>Ambient Atmosphere</a:t>
                    </a:r>
                    <a:endParaRPr lang="en-US" sz="1200" dirty="0">
                      <a:solidFill>
                        <a:srgbClr val="669900"/>
                      </a:solidFill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4" name="Cloud 23"/>
                  <p:cNvSpPr/>
                  <p:nvPr/>
                </p:nvSpPr>
                <p:spPr>
                  <a:xfrm>
                    <a:off x="2503859" y="1935496"/>
                    <a:ext cx="4233491" cy="2921839"/>
                  </a:xfrm>
                  <a:prstGeom prst="cloud">
                    <a:avLst/>
                  </a:prstGeom>
                  <a:noFill/>
                  <a:ln>
                    <a:solidFill>
                      <a:srgbClr val="6699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4034955" y="1938870"/>
                    <a:ext cx="2512167" cy="2843531"/>
                    <a:chOff x="-14712" y="-176855"/>
                    <a:chExt cx="2512379" cy="2843856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1286933" y="-176855"/>
                      <a:ext cx="1210734" cy="2784588"/>
                      <a:chOff x="0" y="-176855"/>
                      <a:chExt cx="1210734" cy="2784588"/>
                    </a:xfrm>
                  </p:grpSpPr>
                  <p:pic>
                    <p:nvPicPr>
                      <p:cNvPr id="29" name="Picture 28" descr="C:\Users\jcjone\AppData\Local\Microsoft\Windows\Temporary Internet Files\Content.IE5\WGQNEMF6\MC900383996[1].wmf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09550" y="-176855"/>
                        <a:ext cx="905934" cy="931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30" name="Picture 29" descr="C:\Program Files (x86)\Microsoft Office\MEDIA\CAGCAT10\j0292982.wmf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biLevel thresh="75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5466"/>
                        <a:ext cx="1210734" cy="1202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pic>
                  <p:nvPicPr>
                    <p:cNvPr id="28" name="Picture 27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3249" b="93141" l="1953" r="95703">
                                  <a14:foregroundMark x1="66406" y1="67509" x2="66406" y2="67509"/>
                                  <a14:foregroundMark x1="67969" y1="44043" x2="67969" y2="44043"/>
                                  <a14:foregroundMark x1="26953" y1="18051" x2="26953" y2="18051"/>
                                  <a14:foregroundMark x1="92188" y1="54152" x2="92188" y2="54152"/>
                                  <a14:foregroundMark x1="53125" y1="93502" x2="53125" y2="93502"/>
                                  <a14:foregroundMark x1="17969" y1="6137" x2="17969" y2="6137"/>
                                  <a14:foregroundMark x1="5078" y1="5054" x2="5078" y2="5054"/>
                                  <a14:foregroundMark x1="2734" y1="3610" x2="2734" y2="3610"/>
                                  <a14:foregroundMark x1="96094" y1="52347" x2="96094" y2="52347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 bwMode="auto">
                    <a:xfrm rot="20774562">
                      <a:off x="-14712" y="1515533"/>
                      <a:ext cx="1066801" cy="11514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sp>
                <p:nvSpPr>
                  <p:cNvPr id="26" name="Text Box 22"/>
                  <p:cNvSpPr txBox="1"/>
                  <p:nvPr/>
                </p:nvSpPr>
                <p:spPr>
                  <a:xfrm>
                    <a:off x="3714153" y="4350598"/>
                    <a:ext cx="1058545" cy="34226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effectLst/>
                        <a:ea typeface="Calibri"/>
                        <a:cs typeface="Times New Roman"/>
                      </a:rPr>
                      <a:t>Polarimeter</a:t>
                    </a:r>
                    <a:endParaRPr lang="en-US" sz="1100" dirty="0">
                      <a:effectLst/>
                      <a:latin typeface="Times New Roman"/>
                      <a:ea typeface="Calibri"/>
                      <a:cs typeface="Times New Roman"/>
                    </a:endParaRPr>
                  </a:p>
                </p:txBody>
              </p:sp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494804" y="4119073"/>
                  <a:ext cx="665003" cy="5298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" name="Rectangle 9"/>
              <p:cNvSpPr/>
              <p:nvPr/>
            </p:nvSpPr>
            <p:spPr bwMode="auto">
              <a:xfrm>
                <a:off x="3631963" y="3153397"/>
                <a:ext cx="1136591" cy="871672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45406" y="3726656"/>
                <a:ext cx="571500" cy="21336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norm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Control</a:t>
                </a:r>
              </a:p>
            </p:txBody>
          </p:sp>
          <p:pic>
            <p:nvPicPr>
              <p:cNvPr id="12" name="Picture 11" descr="Samp T coated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91126" y="3294925"/>
                <a:ext cx="495585" cy="46722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201667" y="3734276"/>
                <a:ext cx="515062" cy="21336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norm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Device</a:t>
                </a:r>
              </a:p>
            </p:txBody>
          </p:sp>
          <p:pic>
            <p:nvPicPr>
              <p:cNvPr id="14" name="Picture 13" descr="Samp T coated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13523" y="3294925"/>
                <a:ext cx="495585" cy="467223"/>
              </a:xfrm>
              <a:prstGeom prst="rect">
                <a:avLst/>
              </a:prstGeom>
            </p:spPr>
          </p:pic>
          <p:sp>
            <p:nvSpPr>
              <p:cNvPr id="15" name="Rectangular Callout 14"/>
              <p:cNvSpPr/>
              <p:nvPr/>
            </p:nvSpPr>
            <p:spPr bwMode="auto">
              <a:xfrm rot="16200000" flipV="1">
                <a:off x="3721692" y="2952571"/>
                <a:ext cx="945635" cy="1267725"/>
              </a:xfrm>
              <a:prstGeom prst="wedgeRectCallout">
                <a:avLst>
                  <a:gd name="adj1" fmla="val -22641"/>
                  <a:gd name="adj2" fmla="val 78679"/>
                </a:avLst>
              </a:prstGeom>
              <a:noFill/>
              <a:ln w="2857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7" name="Text Box 22"/>
            <p:cNvSpPr txBox="1"/>
            <p:nvPr/>
          </p:nvSpPr>
          <p:spPr>
            <a:xfrm>
              <a:off x="5621864" y="3146322"/>
              <a:ext cx="1315949" cy="42549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Illumination</a:t>
              </a:r>
              <a:endParaRPr lang="en-US" sz="11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8" name="Text Box 22"/>
            <p:cNvSpPr txBox="1"/>
            <p:nvPr/>
          </p:nvSpPr>
          <p:spPr>
            <a:xfrm>
              <a:off x="5315485" y="5470776"/>
              <a:ext cx="2177807" cy="42549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Processing &amp; Display</a:t>
              </a:r>
              <a:endParaRPr lang="en-US" sz="11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66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88" y="932956"/>
            <a:ext cx="8229600" cy="4847424"/>
          </a:xfrm>
        </p:spPr>
        <p:txBody>
          <a:bodyPr/>
          <a:lstStyle/>
          <a:p>
            <a:r>
              <a:rPr lang="en-US" dirty="0" smtClean="0"/>
              <a:t>Monitoring mechanism: optical polarization properties of the tags change upon exposure to HF (~1-3 ppm for 30+ days).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06" y="1751027"/>
            <a:ext cx="7032625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3388" y="5720080"/>
            <a:ext cx="2875402" cy="707886"/>
          </a:xfrm>
          <a:prstGeom prst="rect">
            <a:avLst/>
          </a:prstGeom>
          <a:gradFill rotWithShape="1">
            <a:gsLst>
              <a:gs pos="0">
                <a:srgbClr val="3333CC">
                  <a:tint val="100000"/>
                  <a:shade val="100000"/>
                  <a:satMod val="130000"/>
                </a:srgbClr>
              </a:gs>
              <a:gs pos="100000">
                <a:srgbClr val="3333C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Low Impact &amp; Passive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Measurement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2858" y="5720080"/>
            <a:ext cx="2712720" cy="707886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Persistent Monitoring Capability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8240" y="5709920"/>
            <a:ext cx="2407920" cy="707886"/>
          </a:xfrm>
          <a:prstGeom prst="rect">
            <a:avLst/>
          </a:prstGeom>
          <a:gradFill rotWithShape="1">
            <a:gsLst>
              <a:gs pos="0">
                <a:srgbClr val="000000">
                  <a:tint val="100000"/>
                  <a:shade val="100000"/>
                  <a:satMod val="130000"/>
                </a:srgbClr>
              </a:gs>
              <a:gs pos="100000">
                <a:srgbClr val="0000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Simplified Data Products</a:t>
            </a:r>
          </a:p>
        </p:txBody>
      </p:sp>
    </p:spTree>
    <p:extLst>
      <p:ext uri="{BB962C8B-B14F-4D97-AF65-F5344CB8AC3E}">
        <p14:creationId xmlns:p14="http://schemas.microsoft.com/office/powerpoint/2010/main" val="211366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ETRO\Tag Development\Gen 2.0 Data\Process Development\PETRO Etch Uniformity 006-010\wafer 006\b2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099" y="2415531"/>
            <a:ext cx="3519237" cy="23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ETRO\Tag Development\Gen 1.1 Data\Inspection\SEMs\Gen1p1SEMs\Uncoated\L3-W1_NA24\d-3_037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0831" y="3879037"/>
            <a:ext cx="2840476" cy="25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-14164408" y="4765431"/>
            <a:ext cx="15615139" cy="677007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Dosimeter Tag Production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5483"/>
            <a:ext cx="8229600" cy="4847424"/>
          </a:xfrm>
        </p:spPr>
        <p:txBody>
          <a:bodyPr/>
          <a:lstStyle/>
          <a:p>
            <a:r>
              <a:rPr lang="en-US" dirty="0" smtClean="0"/>
              <a:t>Standard lithographic approach used for dosimeter tag production.</a:t>
            </a:r>
          </a:p>
          <a:p>
            <a:pPr lvl="1"/>
            <a:r>
              <a:rPr lang="en-US" dirty="0" smtClean="0"/>
              <a:t>2.3 µm periodic structure etched in silicon forms tag substrate.</a:t>
            </a:r>
          </a:p>
          <a:p>
            <a:pPr lvl="1"/>
            <a:r>
              <a:rPr lang="en-US" dirty="0" smtClean="0"/>
              <a:t>Substrate is coated with HF-sensitive material.</a:t>
            </a:r>
            <a:endParaRPr lang="en-US" dirty="0"/>
          </a:p>
        </p:txBody>
      </p:sp>
      <p:pic>
        <p:nvPicPr>
          <p:cNvPr id="40" name="Picture 2" descr="\\Citadel\petro\Tag Development\Gen 1.2 Data\Inspection\Optical Images\Whole wafer Pictures after etch NA24 PETRO\DSCN060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22" y="2576154"/>
            <a:ext cx="2835379" cy="24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ETRO\Tag Development\Gen 2.0 Data\Roll Coat Development\filled.polished.L7W4B4\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3875" y="4669278"/>
            <a:ext cx="3183120" cy="17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140" y="1067216"/>
            <a:ext cx="4510007" cy="4847424"/>
          </a:xfrm>
        </p:spPr>
        <p:txBody>
          <a:bodyPr/>
          <a:lstStyle/>
          <a:p>
            <a:r>
              <a:rPr lang="en-US" dirty="0" smtClean="0"/>
              <a:t>Many tag fabrication approaches investigated: </a:t>
            </a:r>
          </a:p>
          <a:p>
            <a:pPr lvl="1"/>
            <a:r>
              <a:rPr lang="en-US" dirty="0" smtClean="0"/>
              <a:t>Polymer roll coated</a:t>
            </a:r>
          </a:p>
          <a:p>
            <a:pPr lvl="1"/>
            <a:r>
              <a:rPr lang="en-US" dirty="0" smtClean="0"/>
              <a:t>Polymer polished</a:t>
            </a:r>
          </a:p>
          <a:p>
            <a:pPr lvl="1"/>
            <a:r>
              <a:rPr lang="en-US" dirty="0" smtClean="0"/>
              <a:t>Ti-</a:t>
            </a:r>
            <a:r>
              <a:rPr lang="en-US" dirty="0" err="1" smtClean="0"/>
              <a:t>Isoproproxide</a:t>
            </a:r>
            <a:r>
              <a:rPr lang="en-US" dirty="0" smtClean="0"/>
              <a:t> coated</a:t>
            </a:r>
          </a:p>
          <a:p>
            <a:pPr lvl="1"/>
            <a:r>
              <a:rPr lang="en-US" dirty="0" smtClean="0"/>
              <a:t>Ti evaporative deposition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TiO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evaporative deposition</a:t>
            </a:r>
          </a:p>
          <a:p>
            <a:r>
              <a:rPr lang="en-US" dirty="0"/>
              <a:t>Tested all fabrication approaches </a:t>
            </a:r>
            <a:r>
              <a:rPr lang="en-US" dirty="0" smtClean="0"/>
              <a:t>developed </a:t>
            </a:r>
            <a:r>
              <a:rPr lang="en-US" dirty="0"/>
              <a:t>at 30 ppm for 24 hours and ~35% RH. </a:t>
            </a:r>
          </a:p>
          <a:p>
            <a:pPr lvl="1"/>
            <a:r>
              <a:rPr lang="en-US" dirty="0"/>
              <a:t>Tags coated with TiO</a:t>
            </a:r>
            <a:r>
              <a:rPr lang="en-US" baseline="-25000" dirty="0"/>
              <a:t>2</a:t>
            </a:r>
            <a:r>
              <a:rPr lang="en-US" dirty="0"/>
              <a:t> produced </a:t>
            </a:r>
            <a:r>
              <a:rPr lang="en-US" dirty="0" smtClean="0"/>
              <a:t>largest polarization change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G_1140.JPG - Windows Photo View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810" y="1123859"/>
            <a:ext cx="1892971" cy="1855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5316" y="2619188"/>
            <a:ext cx="199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C000"/>
                </a:solidFill>
              </a:rPr>
              <a:t>Polymer Roll Coated</a:t>
            </a:r>
            <a:endParaRPr lang="en-US" sz="1200" b="1" dirty="0">
              <a:solidFill>
                <a:srgbClr val="FFC000"/>
              </a:solidFill>
            </a:endParaRPr>
          </a:p>
        </p:txBody>
      </p:sp>
      <p:pic>
        <p:nvPicPr>
          <p:cNvPr id="7" name="Picture 6" descr="IMG_1127.JPG - Windows Photo Viewer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17" y="1529532"/>
            <a:ext cx="2207234" cy="2123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4861" y="3296108"/>
            <a:ext cx="199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C000"/>
                </a:solidFill>
              </a:rPr>
              <a:t>Polymer Polished</a:t>
            </a:r>
            <a:endParaRPr lang="en-US" sz="1200" b="1" dirty="0">
              <a:solidFill>
                <a:srgbClr val="FFC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6822" y="3155638"/>
            <a:ext cx="1910909" cy="166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6068" y="4382258"/>
            <a:ext cx="199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C000"/>
                </a:solidFill>
              </a:rPr>
              <a:t>Ti-</a:t>
            </a:r>
            <a:r>
              <a:rPr lang="en-US" sz="1200" b="1" dirty="0" err="1" smtClean="0">
                <a:solidFill>
                  <a:srgbClr val="FFC000"/>
                </a:solidFill>
              </a:rPr>
              <a:t>Iso</a:t>
            </a:r>
            <a:r>
              <a:rPr lang="en-US" sz="1200" b="1" dirty="0" smtClean="0">
                <a:solidFill>
                  <a:srgbClr val="FFC000"/>
                </a:solidFill>
              </a:rPr>
              <a:t> Coated</a:t>
            </a:r>
            <a:endParaRPr lang="en-US" sz="1200" b="1" dirty="0">
              <a:solidFill>
                <a:srgbClr val="FFC000"/>
              </a:solidFill>
            </a:endParaRPr>
          </a:p>
        </p:txBody>
      </p:sp>
      <p:pic>
        <p:nvPicPr>
          <p:cNvPr id="11" name="Picture 10" descr="IMG_1151.JPG - Windows Photo View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282" y="3869220"/>
            <a:ext cx="2121994" cy="2039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60071" y="5502495"/>
            <a:ext cx="199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C000"/>
                </a:solidFill>
              </a:rPr>
              <a:t>TiO2 Coated</a:t>
            </a:r>
            <a:endParaRPr lang="en-US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6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Tag Exposure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4725" y="1278740"/>
            <a:ext cx="4479011" cy="4847424"/>
          </a:xfrm>
        </p:spPr>
        <p:txBody>
          <a:bodyPr/>
          <a:lstStyle/>
          <a:p>
            <a:r>
              <a:rPr lang="en-US" dirty="0"/>
              <a:t>Developed low concentration HF exposure system to mimic </a:t>
            </a:r>
            <a:r>
              <a:rPr lang="en-US" dirty="0" smtClean="0"/>
              <a:t>facility </a:t>
            </a:r>
            <a:r>
              <a:rPr lang="en-US" dirty="0"/>
              <a:t>exposure conditions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HF vapor exposure, 1-30 ppm.</a:t>
            </a:r>
          </a:p>
          <a:p>
            <a:pPr lvl="1"/>
            <a:r>
              <a:rPr lang="en-US" dirty="0" smtClean="0"/>
              <a:t>Lab room temperature (~22 C).</a:t>
            </a:r>
          </a:p>
          <a:p>
            <a:pPr lvl="1"/>
            <a:r>
              <a:rPr lang="en-US" dirty="0" smtClean="0"/>
              <a:t>Variable humidity (~30%)</a:t>
            </a:r>
          </a:p>
          <a:p>
            <a:r>
              <a:rPr lang="en-US" dirty="0" smtClean="0"/>
              <a:t>1-8 samples per exposure</a:t>
            </a:r>
            <a:endParaRPr lang="en-US" dirty="0"/>
          </a:p>
        </p:txBody>
      </p:sp>
      <p:pic>
        <p:nvPicPr>
          <p:cNvPr id="4" name="Picture 2" descr="\\snl\home\cmwashb\Desktop\PETRO 2012\P10119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3832" y="1619572"/>
            <a:ext cx="3915782" cy="38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212" y="4262296"/>
            <a:ext cx="1736203" cy="15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1064" y="577521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Channel DUT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4931" y="5779331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 Channel DUT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4931" y="4188374"/>
            <a:ext cx="2153371" cy="160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72536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2550</TotalTime>
  <Words>841</Words>
  <Application>Microsoft Office PowerPoint</Application>
  <PresentationFormat>On-screen Show (4:3)</PresentationFormat>
  <Paragraphs>220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Sandia_CorpPresentation_Template1</vt:lpstr>
      <vt:lpstr>MathType 6.0 Equation</vt:lpstr>
      <vt:lpstr>Equation</vt:lpstr>
      <vt:lpstr>Polarization for Remote Chemical Detection</vt:lpstr>
      <vt:lpstr>Acknowledgements</vt:lpstr>
      <vt:lpstr>Outline</vt:lpstr>
      <vt:lpstr>Motivation</vt:lpstr>
      <vt:lpstr>Approach</vt:lpstr>
      <vt:lpstr>Approach</vt:lpstr>
      <vt:lpstr>Dosimeter Tag Production</vt:lpstr>
      <vt:lpstr>Tag Development</vt:lpstr>
      <vt:lpstr>Simulating Tag Exposure</vt:lpstr>
      <vt:lpstr>Mueller Matrix Tag Characterization</vt:lpstr>
      <vt:lpstr>PowerPoint Presentation</vt:lpstr>
      <vt:lpstr>Optimizing Tag Production</vt:lpstr>
      <vt:lpstr>Tag Sensitivity Results </vt:lpstr>
      <vt:lpstr>Tag Sensitivity Results</vt:lpstr>
      <vt:lpstr>Tag Sensitivity Results</vt:lpstr>
      <vt:lpstr>Polarimeter Prototype</vt:lpstr>
      <vt:lpstr>Conclusions and Future Work</vt:lpstr>
      <vt:lpstr>End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Jones, Julia Craven</cp:lastModifiedBy>
  <cp:revision>41</cp:revision>
  <dcterms:created xsi:type="dcterms:W3CDTF">2011-10-03T16:15:05Z</dcterms:created>
  <dcterms:modified xsi:type="dcterms:W3CDTF">2014-03-18T16:21:40Z</dcterms:modified>
</cp:coreProperties>
</file>